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42"/>
  </p:notesMasterIdLst>
  <p:sldIdLst>
    <p:sldId id="3285" r:id="rId2"/>
    <p:sldId id="2401" r:id="rId3"/>
    <p:sldId id="2945" r:id="rId4"/>
    <p:sldId id="3272" r:id="rId5"/>
    <p:sldId id="3273" r:id="rId6"/>
    <p:sldId id="3274" r:id="rId7"/>
    <p:sldId id="3275" r:id="rId8"/>
    <p:sldId id="3248" r:id="rId9"/>
    <p:sldId id="3276" r:id="rId10"/>
    <p:sldId id="3277" r:id="rId11"/>
    <p:sldId id="3250" r:id="rId12"/>
    <p:sldId id="3253" r:id="rId13"/>
    <p:sldId id="3233" r:id="rId14"/>
    <p:sldId id="3279" r:id="rId15"/>
    <p:sldId id="3227" r:id="rId16"/>
    <p:sldId id="3262" r:id="rId17"/>
    <p:sldId id="3269" r:id="rId18"/>
    <p:sldId id="3270" r:id="rId19"/>
    <p:sldId id="3280" r:id="rId20"/>
    <p:sldId id="3281" r:id="rId21"/>
    <p:sldId id="3251" r:id="rId22"/>
    <p:sldId id="3252" r:id="rId23"/>
    <p:sldId id="3263" r:id="rId24"/>
    <p:sldId id="3264" r:id="rId25"/>
    <p:sldId id="3266" r:id="rId26"/>
    <p:sldId id="3267" r:id="rId27"/>
    <p:sldId id="3268" r:id="rId28"/>
    <p:sldId id="3265" r:id="rId29"/>
    <p:sldId id="3254" r:id="rId30"/>
    <p:sldId id="3282" r:id="rId31"/>
    <p:sldId id="3283" r:id="rId32"/>
    <p:sldId id="3257" r:id="rId33"/>
    <p:sldId id="3256" r:id="rId34"/>
    <p:sldId id="3258" r:id="rId35"/>
    <p:sldId id="3255" r:id="rId36"/>
    <p:sldId id="3259" r:id="rId37"/>
    <p:sldId id="3260" r:id="rId38"/>
    <p:sldId id="3287" r:id="rId39"/>
    <p:sldId id="3249" r:id="rId40"/>
    <p:sldId id="3286" r:id="rId4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1CF"/>
    <a:srgbClr val="F69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94249" autoAdjust="0"/>
  </p:normalViewPr>
  <p:slideViewPr>
    <p:cSldViewPr snapToGrid="0">
      <p:cViewPr varScale="1">
        <p:scale>
          <a:sx n="89" d="100"/>
          <a:sy n="89" d="100"/>
        </p:scale>
        <p:origin x="58" y="2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s-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D2D9B50-85D9-46F4-A59C-0590F58278A3}" type="datetimeFigureOut">
              <a:rPr lang="es-US" smtClean="0"/>
              <a:t>10/9/2022</a:t>
            </a:fld>
            <a:endParaRPr lang="es-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s-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6465A49-12BF-4F31-8961-35DE4F5BBE1F}" type="slidenum">
              <a:rPr lang="es-US" smtClean="0"/>
              <a:t>‹#›</a:t>
            </a:fld>
            <a:endParaRPr lang="es-US" dirty="0"/>
          </a:p>
        </p:txBody>
      </p:sp>
    </p:spTree>
    <p:extLst>
      <p:ext uri="{BB962C8B-B14F-4D97-AF65-F5344CB8AC3E}">
        <p14:creationId xmlns:p14="http://schemas.microsoft.com/office/powerpoint/2010/main" val="202407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1303338"/>
            <a:ext cx="6261100" cy="3521075"/>
          </a:xfrm>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defTabSz="531308">
              <a:defRPr/>
            </a:pPr>
            <a:fld id="{86465A49-12BF-4F31-8961-35DE4F5BBE1F}" type="slidenum">
              <a:rPr lang="es-US">
                <a:solidFill>
                  <a:prstClr val="black"/>
                </a:solidFill>
                <a:latin typeface="Calibri" panose="020F0502020204030204"/>
              </a:rPr>
              <a:pPr defTabSz="531308">
                <a:defRPr/>
              </a:pPr>
              <a:t>1</a:t>
            </a:fld>
            <a:endParaRPr lang="es-US" dirty="0">
              <a:solidFill>
                <a:prstClr val="black"/>
              </a:solidFill>
              <a:latin typeface="Calibri" panose="020F0502020204030204"/>
            </a:endParaRPr>
          </a:p>
        </p:txBody>
      </p:sp>
    </p:spTree>
    <p:extLst>
      <p:ext uri="{BB962C8B-B14F-4D97-AF65-F5344CB8AC3E}">
        <p14:creationId xmlns:p14="http://schemas.microsoft.com/office/powerpoint/2010/main" val="98432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1303338"/>
            <a:ext cx="6261100" cy="3521075"/>
          </a:xfrm>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defTabSz="531308">
              <a:defRPr/>
            </a:pPr>
            <a:fld id="{86465A49-12BF-4F31-8961-35DE4F5BBE1F}" type="slidenum">
              <a:rPr lang="es-US">
                <a:solidFill>
                  <a:prstClr val="black"/>
                </a:solidFill>
                <a:latin typeface="Calibri" panose="020F0502020204030204"/>
              </a:rPr>
              <a:pPr defTabSz="531308">
                <a:defRPr/>
              </a:pPr>
              <a:t>40</a:t>
            </a:fld>
            <a:endParaRPr lang="es-US" dirty="0">
              <a:solidFill>
                <a:prstClr val="black"/>
              </a:solidFill>
              <a:latin typeface="Calibri" panose="020F0502020204030204"/>
            </a:endParaRPr>
          </a:p>
        </p:txBody>
      </p:sp>
    </p:spTree>
    <p:extLst>
      <p:ext uri="{BB962C8B-B14F-4D97-AF65-F5344CB8AC3E}">
        <p14:creationId xmlns:p14="http://schemas.microsoft.com/office/powerpoint/2010/main" val="131849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47902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150360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1026354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81462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373491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3850635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697068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26611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45262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211507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222297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321514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417420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357941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94685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345679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3E8B1-FE39-4C54-9624-E3AB9F2EC2FE}" type="datetimeFigureOut">
              <a:rPr lang="en-US" smtClean="0"/>
              <a:t>10/9/2022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5270C5-8597-4D4F-A8F1-AAEF8CDCAFDE}" type="slidenum">
              <a:rPr lang="en-US" smtClean="0"/>
              <a:t>‹#›</a:t>
            </a:fld>
            <a:endParaRPr lang="en-US" dirty="0"/>
          </a:p>
        </p:txBody>
      </p:sp>
    </p:spTree>
    <p:extLst>
      <p:ext uri="{BB962C8B-B14F-4D97-AF65-F5344CB8AC3E}">
        <p14:creationId xmlns:p14="http://schemas.microsoft.com/office/powerpoint/2010/main" val="247913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6C3E8B1-FE39-4C54-9624-E3AB9F2EC2FE}" type="datetimeFigureOut">
              <a:rPr lang="en-US" smtClean="0"/>
              <a:t>10/9/2022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B5270C5-8597-4D4F-A8F1-AAEF8CDCAFDE}" type="slidenum">
              <a:rPr lang="en-US" smtClean="0"/>
              <a:t>‹#›</a:t>
            </a:fld>
            <a:endParaRPr lang="en-US" dirty="0"/>
          </a:p>
        </p:txBody>
      </p:sp>
    </p:spTree>
    <p:extLst>
      <p:ext uri="{BB962C8B-B14F-4D97-AF65-F5344CB8AC3E}">
        <p14:creationId xmlns:p14="http://schemas.microsoft.com/office/powerpoint/2010/main" val="3171443658"/>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D1BD7-D7CA-AA76-740C-2A0B8BC0A273}"/>
              </a:ext>
            </a:extLst>
          </p:cNvPr>
          <p:cNvPicPr>
            <a:picLocks noChangeAspect="1"/>
          </p:cNvPicPr>
          <p:nvPr/>
        </p:nvPicPr>
        <p:blipFill rotWithShape="1">
          <a:blip r:embed="rId3"/>
          <a:srcRect t="2331" b="2331"/>
          <a:stretch/>
        </p:blipFill>
        <p:spPr>
          <a:xfrm>
            <a:off x="701040" y="0"/>
            <a:ext cx="10789920" cy="6858000"/>
          </a:xfrm>
          <a:prstGeom prst="rect">
            <a:avLst/>
          </a:prstGeom>
        </p:spPr>
      </p:pic>
      <p:sp>
        <p:nvSpPr>
          <p:cNvPr id="4" name="TextBox 3">
            <a:extLst>
              <a:ext uri="{FF2B5EF4-FFF2-40B4-BE49-F238E27FC236}">
                <a16:creationId xmlns:a16="http://schemas.microsoft.com/office/drawing/2014/main" id="{E409952E-4AC9-6419-1374-D0FD223EB505}"/>
              </a:ext>
            </a:extLst>
          </p:cNvPr>
          <p:cNvSpPr txBox="1"/>
          <p:nvPr/>
        </p:nvSpPr>
        <p:spPr>
          <a:xfrm>
            <a:off x="701040" y="-8875"/>
            <a:ext cx="10789920" cy="110799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black"/>
                  </a:solidFill>
                </a:ln>
                <a:solidFill>
                  <a:srgbClr val="FFFF00"/>
                </a:solidFill>
                <a:effectLst/>
                <a:uLnTx/>
                <a:uFillTx/>
                <a:latin typeface="Rockwell" panose="02060603020205020403"/>
                <a:ea typeface="+mn-ea"/>
                <a:cs typeface="+mn-cs"/>
              </a:rPr>
              <a:t>Share the Good News!</a:t>
            </a:r>
          </a:p>
        </p:txBody>
      </p:sp>
    </p:spTree>
    <p:extLst>
      <p:ext uri="{BB962C8B-B14F-4D97-AF65-F5344CB8AC3E}">
        <p14:creationId xmlns:p14="http://schemas.microsoft.com/office/powerpoint/2010/main" val="1174540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Pre-Evangelism </a:t>
            </a:r>
            <a:r>
              <a:rPr kumimoji="0" lang="en-US"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Definition</a:t>
            </a:r>
            <a:endParaRPr kumimoji="0" lang="es-MX"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512448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Pre-evangelism refers to the many different things that can pave the way for that proclamation. Such as introducing Christ the Healer, the King, the Provider, the Miracle Worker, the Promise Keeper, etc. </a:t>
            </a:r>
          </a:p>
        </p:txBody>
      </p:sp>
    </p:spTree>
    <p:extLst>
      <p:ext uri="{BB962C8B-B14F-4D97-AF65-F5344CB8AC3E}">
        <p14:creationId xmlns:p14="http://schemas.microsoft.com/office/powerpoint/2010/main" val="336419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Pre-Evangelism </a:t>
            </a:r>
            <a:r>
              <a:rPr kumimoji="0" lang="en-US"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Definition</a:t>
            </a:r>
            <a:endParaRPr kumimoji="0" lang="es-MX"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If evangelism is planting the seeds of the Gospel, pre-evangelism is the tilling of the soil of people’s minds and hearts to help them be more willing to listen to the truth.</a:t>
            </a:r>
          </a:p>
        </p:txBody>
      </p:sp>
    </p:spTree>
    <p:extLst>
      <p:ext uri="{BB962C8B-B14F-4D97-AF65-F5344CB8AC3E}">
        <p14:creationId xmlns:p14="http://schemas.microsoft.com/office/powerpoint/2010/main" val="24106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#1</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3511731"/>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is not supposed to be like riding a scary roller-coaster (for those who dislike or hate roller-coasters).</a:t>
            </a:r>
          </a:p>
        </p:txBody>
      </p:sp>
    </p:spTree>
    <p:extLst>
      <p:ext uri="{BB962C8B-B14F-4D97-AF65-F5344CB8AC3E}">
        <p14:creationId xmlns:p14="http://schemas.microsoft.com/office/powerpoint/2010/main" val="104132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45720"/>
            <a:ext cx="10789920" cy="6766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2" name="TextBox 1"/>
          <p:cNvSpPr txBox="1"/>
          <p:nvPr/>
        </p:nvSpPr>
        <p:spPr>
          <a:xfrm>
            <a:off x="883920" y="851098"/>
            <a:ext cx="10424160" cy="5078313"/>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50" b="1" kern="0" dirty="0">
                <a:solidFill>
                  <a:srgbClr val="2F3530"/>
                </a:solidFill>
                <a:latin typeface="Calibri" panose="020F0502020204030204" pitchFamily="34" charset="0"/>
                <a:cs typeface="Calibri" panose="020F0502020204030204" pitchFamily="34" charset="0"/>
              </a:rPr>
              <a:t>Just like riding scary roller-coasters, too often many of us Christians believe that just getting through it in one piece and being able to say we did it, counts as success when it comes to evangelizing others.</a:t>
            </a:r>
            <a:endParaRPr kumimoji="0" lang="en-US" sz="545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958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#1</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3511731"/>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is not supposed to be like riding a scary roller-coaster (for those who dislike or hate roller-coasters).</a:t>
            </a:r>
          </a:p>
        </p:txBody>
      </p:sp>
    </p:spTree>
    <p:extLst>
      <p:ext uri="{BB962C8B-B14F-4D97-AF65-F5344CB8AC3E}">
        <p14:creationId xmlns:p14="http://schemas.microsoft.com/office/powerpoint/2010/main" val="274646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#2</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3511731"/>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is about having a heart for the things that God’s heart cares about the most, which is saving lost people.</a:t>
            </a:r>
          </a:p>
        </p:txBody>
      </p:sp>
    </p:spTree>
    <p:extLst>
      <p:ext uri="{BB962C8B-B14F-4D97-AF65-F5344CB8AC3E}">
        <p14:creationId xmlns:p14="http://schemas.microsoft.com/office/powerpoint/2010/main" val="28812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45720"/>
            <a:ext cx="10789920" cy="6766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2" name="TextBox 1"/>
          <p:cNvSpPr txBox="1"/>
          <p:nvPr/>
        </p:nvSpPr>
        <p:spPr>
          <a:xfrm>
            <a:off x="883920" y="457202"/>
            <a:ext cx="10424160" cy="5917004"/>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50" b="1" kern="0" dirty="0">
                <a:solidFill>
                  <a:srgbClr val="2F3530"/>
                </a:solidFill>
                <a:latin typeface="Calibri" panose="020F0502020204030204" pitchFamily="34" charset="0"/>
                <a:cs typeface="Calibri" panose="020F0502020204030204" pitchFamily="34" charset="0"/>
              </a:rPr>
              <a:t>Do you believe it is possible for you to get to the place where sharing the gospel with others isn’t as much about obligation and obedience, as much as it is about seeing  the tangible ways in which it makes a difference in people’s lives?</a:t>
            </a:r>
            <a:endParaRPr kumimoji="0" lang="en-US" sz="545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3057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#2</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3511731"/>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is about having a heart for the things that God’s heart cares about the most, which is saving lost people.</a:t>
            </a:r>
          </a:p>
        </p:txBody>
      </p:sp>
    </p:spTree>
    <p:extLst>
      <p:ext uri="{BB962C8B-B14F-4D97-AF65-F5344CB8AC3E}">
        <p14:creationId xmlns:p14="http://schemas.microsoft.com/office/powerpoint/2010/main" val="284372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#3</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with love, power, authority, and passion requires that we be fully convinced about the truth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of the Gospel of Jesus Christ.</a:t>
            </a:r>
          </a:p>
        </p:txBody>
      </p:sp>
    </p:spTree>
    <p:extLst>
      <p:ext uri="{BB962C8B-B14F-4D97-AF65-F5344CB8AC3E}">
        <p14:creationId xmlns:p14="http://schemas.microsoft.com/office/powerpoint/2010/main" val="2114243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440747"/>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4:1</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15498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solemnly urge you in the presence of God and Christ Jesus, who will someday judge the living and the dead when he comes to set up his Kingdom:</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653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701040" y="1870881"/>
            <a:ext cx="10789920" cy="3116238"/>
          </a:xfrm>
          <a:prstGeom prst="rect">
            <a:avLst/>
          </a:prstGeom>
          <a:noFill/>
        </p:spPr>
        <p:txBody>
          <a:bodyPr wrap="square" lIns="0" tIns="0" rIns="0" bIns="0" rtlCol="0" anchor="ctr">
            <a:spAutoFit/>
          </a:bodyPr>
          <a:lstStyle/>
          <a:p>
            <a:pPr algn="ctr">
              <a:defRPr/>
            </a:pPr>
            <a:r>
              <a:rPr lang="en-US" sz="6750" b="1" kern="0" dirty="0">
                <a:ln w="28575">
                  <a:solidFill>
                    <a:prstClr val="white"/>
                  </a:solidFill>
                </a:ln>
                <a:solidFill>
                  <a:prstClr val="white"/>
                </a:solidFill>
                <a:latin typeface="Rockwell" panose="02060603020205020403"/>
              </a:rPr>
              <a:t>Part 2</a:t>
            </a:r>
          </a:p>
          <a:p>
            <a:pPr algn="ctr">
              <a:defRPr/>
            </a:pPr>
            <a:r>
              <a:rPr lang="en-US" sz="6750" b="1" kern="0" dirty="0">
                <a:ln w="28575">
                  <a:solidFill>
                    <a:prstClr val="white"/>
                  </a:solidFill>
                </a:ln>
                <a:solidFill>
                  <a:srgbClr val="FFC000"/>
                </a:solidFill>
                <a:latin typeface="Rockwell" panose="02060603020205020403"/>
              </a:rPr>
              <a:t>Preparing People Through Pre-Evangelism</a:t>
            </a:r>
          </a:p>
        </p:txBody>
      </p:sp>
    </p:spTree>
    <p:extLst>
      <p:ext uri="{BB962C8B-B14F-4D97-AF65-F5344CB8AC3E}">
        <p14:creationId xmlns:p14="http://schemas.microsoft.com/office/powerpoint/2010/main" val="73046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#3</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Sharing the Gospel with love, power, authority, and passion, requires that we be fully convinced about the truth of the Gospel of Jesus Christ.</a:t>
            </a:r>
          </a:p>
        </p:txBody>
      </p:sp>
    </p:spTree>
    <p:extLst>
      <p:ext uri="{BB962C8B-B14F-4D97-AF65-F5344CB8AC3E}">
        <p14:creationId xmlns:p14="http://schemas.microsoft.com/office/powerpoint/2010/main" val="3041822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#4</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When it comes to sharing the Gospel, we must learn to crawl before we can walk. We usually learn to walk before we can run with confidence.</a:t>
            </a:r>
          </a:p>
        </p:txBody>
      </p:sp>
    </p:spTree>
    <p:extLst>
      <p:ext uri="{BB962C8B-B14F-4D97-AF65-F5344CB8AC3E}">
        <p14:creationId xmlns:p14="http://schemas.microsoft.com/office/powerpoint/2010/main" val="324698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#5</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Pre-Evangelism is about positioning ourselves to help our non-believing family, friends, and acquaintances take one step closer towards Christ. </a:t>
            </a:r>
          </a:p>
        </p:txBody>
      </p:sp>
    </p:spTree>
    <p:extLst>
      <p:ext uri="{BB962C8B-B14F-4D97-AF65-F5344CB8AC3E}">
        <p14:creationId xmlns:p14="http://schemas.microsoft.com/office/powerpoint/2010/main" val="4145131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750" b="1" kern="0" dirty="0">
                <a:ln w="28575">
                  <a:solidFill>
                    <a:prstClr val="white"/>
                  </a:solidFill>
                </a:ln>
                <a:solidFill>
                  <a:srgbClr val="FFC000"/>
                </a:solidFill>
                <a:latin typeface="Rockwell" panose="02060603020205020403"/>
              </a:rPr>
              <a:t>1 Corinthians 3:5</a:t>
            </a:r>
            <a:endPar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15498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After all, who is Apollos? Who is Paul? We are only God’s servants through whom you believed the Good News. Each of us did the work the Lord gave us.</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6408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750" b="1" kern="0" dirty="0">
                <a:ln w="28575">
                  <a:solidFill>
                    <a:prstClr val="white"/>
                  </a:solidFill>
                </a:ln>
                <a:solidFill>
                  <a:srgbClr val="FFC000"/>
                </a:solidFill>
                <a:latin typeface="Rockwell" panose="02060603020205020403"/>
              </a:rPr>
              <a:t>1 Corinthians 3:6</a:t>
            </a:r>
            <a:endPar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249299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planted the seed in your hearts, and Apollos watered it, but it was God who made it grow.</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48870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750" b="1" kern="0" dirty="0">
                <a:ln w="28575">
                  <a:solidFill>
                    <a:prstClr val="white"/>
                  </a:solidFill>
                </a:ln>
                <a:solidFill>
                  <a:srgbClr val="FFC000"/>
                </a:solidFill>
                <a:latin typeface="Rockwell" panose="02060603020205020403"/>
              </a:rPr>
              <a:t>1 Corinthians 3:7</a:t>
            </a:r>
            <a:endPar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33239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It’s not important who does the planting, or who does the watering. What’s important is that God makes the seed grow.</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45300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750" b="1" kern="0" dirty="0">
                <a:ln w="28575">
                  <a:solidFill>
                    <a:prstClr val="white"/>
                  </a:solidFill>
                </a:ln>
                <a:solidFill>
                  <a:srgbClr val="FFC000"/>
                </a:solidFill>
                <a:latin typeface="Rockwell" panose="02060603020205020403"/>
              </a:rPr>
              <a:t>1 Corinthians 3:8</a:t>
            </a:r>
            <a:endPar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33239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one who plants and the one who waters work together with the same purpose. And both will be rewarded for their own hard work.</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516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750" b="1" kern="0" dirty="0">
                <a:ln w="28575">
                  <a:solidFill>
                    <a:prstClr val="white"/>
                  </a:solidFill>
                </a:ln>
                <a:solidFill>
                  <a:srgbClr val="FFC000"/>
                </a:solidFill>
                <a:latin typeface="Rockwell" panose="02060603020205020403"/>
              </a:rPr>
              <a:t>1 Corinthians 3:9</a:t>
            </a:r>
            <a:endPar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249299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For we are both God’s workers.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you are God’s field. You are God’s building.</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1212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#5</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4378122"/>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Pre-Evangelism is about positioning ourselves to help our non-believing family, friends, and acquaintances take one step closer towards Christ. </a:t>
            </a:r>
          </a:p>
        </p:txBody>
      </p:sp>
    </p:spTree>
    <p:extLst>
      <p:ext uri="{BB962C8B-B14F-4D97-AF65-F5344CB8AC3E}">
        <p14:creationId xmlns:p14="http://schemas.microsoft.com/office/powerpoint/2010/main" val="219891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#6</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264534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There are four major reasons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we need to utilize Pre-Evangelism in today’s world.</a:t>
            </a:r>
          </a:p>
        </p:txBody>
      </p:sp>
    </p:spTree>
    <p:extLst>
      <p:ext uri="{BB962C8B-B14F-4D97-AF65-F5344CB8AC3E}">
        <p14:creationId xmlns:p14="http://schemas.microsoft.com/office/powerpoint/2010/main" val="337483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4:1</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15498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solemnly urge you in the presence of God and Christ Jesus, who will someday judge the living and the dead when he comes to set up his Kingdom:</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163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4:3</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80131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For a time is coming when people will no longer listen to sound and wholesome teaching. They will follow their own desires and will look for teachers who will tell them whatever their itching ears want to hear.</a:t>
            </a:r>
          </a:p>
        </p:txBody>
      </p:sp>
    </p:spTree>
    <p:extLst>
      <p:ext uri="{BB962C8B-B14F-4D97-AF65-F5344CB8AC3E}">
        <p14:creationId xmlns:p14="http://schemas.microsoft.com/office/powerpoint/2010/main" val="4118096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4:4</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166199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will reject the truth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chase after myths.</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87440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kern="0" dirty="0">
                <a:ln w="28575">
                  <a:solidFill>
                    <a:prstClr val="white"/>
                  </a:solidFill>
                </a:ln>
                <a:solidFill>
                  <a:srgbClr val="FFC000"/>
                </a:solidFill>
                <a:latin typeface="Rockwell" panose="02060603020205020403"/>
              </a:rPr>
              <a:t>The 4 Reasons</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3511731"/>
          </a:xfrm>
          <a:prstGeom prst="rect">
            <a:avLst/>
          </a:prstGeom>
          <a:noFill/>
        </p:spPr>
        <p:txBody>
          <a:bodyPr wrap="square" lIns="0" rIns="0" bIns="0" rtlCol="0">
            <a:spAutoFit/>
          </a:bodyPr>
          <a:lstStyle/>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630" b="1" kern="0" dirty="0">
                <a:solidFill>
                  <a:srgbClr val="2F3530"/>
                </a:solidFill>
                <a:latin typeface="Calibri" panose="020F0502020204030204" pitchFamily="34" charset="0"/>
                <a:cs typeface="Calibri" panose="020F0502020204030204" pitchFamily="34" charset="0"/>
              </a:rPr>
              <a:t>Too much disbelief about there being an Absolute Truth.</a:t>
            </a:r>
          </a:p>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Too many people have an indifference toward truth.</a:t>
            </a:r>
          </a:p>
        </p:txBody>
      </p:sp>
    </p:spTree>
    <p:extLst>
      <p:ext uri="{BB962C8B-B14F-4D97-AF65-F5344CB8AC3E}">
        <p14:creationId xmlns:p14="http://schemas.microsoft.com/office/powerpoint/2010/main" val="358845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kern="0" dirty="0">
                <a:ln w="28575">
                  <a:solidFill>
                    <a:prstClr val="white"/>
                  </a:solidFill>
                </a:ln>
                <a:solidFill>
                  <a:srgbClr val="FFC000"/>
                </a:solidFill>
                <a:latin typeface="Rockwell" panose="02060603020205020403"/>
              </a:rPr>
              <a:t>The 4 Reasons</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5244513"/>
          </a:xfrm>
          <a:prstGeom prst="rect">
            <a:avLst/>
          </a:prstGeom>
          <a:noFill/>
        </p:spPr>
        <p:txBody>
          <a:bodyPr wrap="square" lIns="0" rIns="0" bIns="0" rtlCol="0">
            <a:spAutoFit/>
          </a:bodyPr>
          <a:lstStyle/>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We live in a post-modern world today.</a:t>
            </a:r>
          </a:p>
          <a:p>
            <a:pPr marL="857250" indent="-857250">
              <a:buFont typeface="Arial" panose="020B0604020202020204" pitchFamily="34" charset="0"/>
              <a:buChar char="•"/>
              <a:defRPr/>
            </a:pPr>
            <a:r>
              <a:rPr lang="en-US" sz="5630" b="1" kern="0" dirty="0">
                <a:solidFill>
                  <a:srgbClr val="2F3530"/>
                </a:solidFill>
                <a:latin typeface="Calibri" panose="020F0502020204030204" pitchFamily="34" charset="0"/>
                <a:cs typeface="Calibri" panose="020F0502020204030204" pitchFamily="34" charset="0"/>
              </a:rPr>
              <a:t>People are less interested in a simple presentation of the Gospel these days.</a:t>
            </a:r>
          </a:p>
          <a:p>
            <a:pPr marR="0" lvl="0" defTabSz="457200" rtl="0" eaLnBrk="1" fontAlgn="auto" latinLnBrk="0" hangingPunct="1">
              <a:lnSpc>
                <a:spcPct val="100000"/>
              </a:lnSpc>
              <a:spcBef>
                <a:spcPts val="0"/>
              </a:spcBef>
              <a:spcAft>
                <a:spcPts val="0"/>
              </a:spcAft>
              <a:buClrTx/>
              <a:buSzTx/>
              <a:tabLst/>
              <a:defRPr/>
            </a:pPr>
            <a:endPar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6778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#6</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264534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There are </a:t>
            </a:r>
            <a:r>
              <a:rPr lang="en-US" sz="5630" b="1" kern="0" dirty="0">
                <a:solidFill>
                  <a:srgbClr val="2F3530"/>
                </a:solidFill>
                <a:latin typeface="Calibri" panose="020F0502020204030204" pitchFamily="34" charset="0"/>
                <a:cs typeface="Calibri" panose="020F0502020204030204" pitchFamily="34" charset="0"/>
              </a:rPr>
              <a:t>four </a:t>
            </a: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major reasons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we need to utilize Pre-Evangelism in today’s world.</a:t>
            </a:r>
          </a:p>
        </p:txBody>
      </p:sp>
    </p:spTree>
    <p:extLst>
      <p:ext uri="{BB962C8B-B14F-4D97-AF65-F5344CB8AC3E}">
        <p14:creationId xmlns:p14="http://schemas.microsoft.com/office/powerpoint/2010/main" val="3733187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#7</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264534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There are at least four simple steps to building Pre-Evangelistic bridges with people.</a:t>
            </a:r>
          </a:p>
        </p:txBody>
      </p:sp>
    </p:spTree>
    <p:extLst>
      <p:ext uri="{BB962C8B-B14F-4D97-AF65-F5344CB8AC3E}">
        <p14:creationId xmlns:p14="http://schemas.microsoft.com/office/powerpoint/2010/main" val="3228872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kern="0" dirty="0">
                <a:ln w="28575">
                  <a:solidFill>
                    <a:prstClr val="white"/>
                  </a:solidFill>
                </a:ln>
                <a:solidFill>
                  <a:srgbClr val="FFC000"/>
                </a:solidFill>
                <a:latin typeface="Rockwell" panose="02060603020205020403"/>
              </a:rPr>
              <a:t>4 Simple Steps</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5244513"/>
          </a:xfrm>
          <a:prstGeom prst="rect">
            <a:avLst/>
          </a:prstGeom>
          <a:noFill/>
        </p:spPr>
        <p:txBody>
          <a:bodyPr wrap="square" lIns="0" rIns="0" bIns="0" rtlCol="0">
            <a:spAutoFit/>
          </a:bodyPr>
          <a:lstStyle/>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We need to figure out who it is that the Lord is placing in our heart to reach out to.</a:t>
            </a:r>
          </a:p>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630" b="1" kern="0" dirty="0">
                <a:solidFill>
                  <a:srgbClr val="2F3530"/>
                </a:solidFill>
                <a:latin typeface="Calibri" panose="020F0502020204030204" pitchFamily="34" charset="0"/>
                <a:cs typeface="Calibri" panose="020F0502020204030204" pitchFamily="34" charset="0"/>
              </a:rPr>
              <a:t>We need to pray for God to open the doors for us to share His truth.</a:t>
            </a:r>
            <a:endPar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54938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kern="0" dirty="0">
                <a:ln w="28575">
                  <a:solidFill>
                    <a:prstClr val="white"/>
                  </a:solidFill>
                </a:ln>
                <a:solidFill>
                  <a:srgbClr val="FFC000"/>
                </a:solidFill>
                <a:latin typeface="Rockwell" panose="02060603020205020403"/>
              </a:rPr>
              <a:t>4 Simple Steps</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5244513"/>
          </a:xfrm>
          <a:prstGeom prst="rect">
            <a:avLst/>
          </a:prstGeom>
          <a:noFill/>
        </p:spPr>
        <p:txBody>
          <a:bodyPr wrap="square" lIns="0" rIns="0" bIns="0" rtlCol="0">
            <a:spAutoFit/>
          </a:bodyPr>
          <a:lstStyle/>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We need to pay attention to where God is already working in someone’s heart and life.</a:t>
            </a:r>
          </a:p>
          <a:p>
            <a:pPr marL="857250" marR="0" lvl="0" indent="-8572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630" b="1" kern="0" dirty="0">
                <a:solidFill>
                  <a:srgbClr val="2F3530"/>
                </a:solidFill>
                <a:latin typeface="Calibri" panose="020F0502020204030204" pitchFamily="34" charset="0"/>
                <a:cs typeface="Calibri" panose="020F0502020204030204" pitchFamily="34" charset="0"/>
              </a:rPr>
              <a:t>We need to make the most of every conversation by listening more carefully.</a:t>
            </a:r>
            <a:endPar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94191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110799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Principle #7</a:t>
            </a:r>
            <a:endParaRPr kumimoji="0" lang="es-MX" sz="72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264534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3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There are at least four simple steps to building Pre-Evangelistic bridges with people.</a:t>
            </a:r>
          </a:p>
        </p:txBody>
      </p:sp>
    </p:spTree>
    <p:extLst>
      <p:ext uri="{BB962C8B-B14F-4D97-AF65-F5344CB8AC3E}">
        <p14:creationId xmlns:p14="http://schemas.microsoft.com/office/powerpoint/2010/main" val="3450756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701040" y="2390254"/>
            <a:ext cx="10789920" cy="207749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Preparing People Through Pre-Evangelism</a:t>
            </a:r>
          </a:p>
        </p:txBody>
      </p:sp>
    </p:spTree>
    <p:extLst>
      <p:ext uri="{BB962C8B-B14F-4D97-AF65-F5344CB8AC3E}">
        <p14:creationId xmlns:p14="http://schemas.microsoft.com/office/powerpoint/2010/main" val="270103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4:2</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15498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Preach the word of God. Be prepared, whether the time is favorable or not. Patiently correct, rebuke, and encourage your people with good teaching.</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446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D1BD7-D7CA-AA76-740C-2A0B8BC0A273}"/>
              </a:ext>
            </a:extLst>
          </p:cNvPr>
          <p:cNvPicPr>
            <a:picLocks noChangeAspect="1"/>
          </p:cNvPicPr>
          <p:nvPr/>
        </p:nvPicPr>
        <p:blipFill rotWithShape="1">
          <a:blip r:embed="rId3"/>
          <a:srcRect t="2331" b="2331"/>
          <a:stretch/>
        </p:blipFill>
        <p:spPr>
          <a:xfrm>
            <a:off x="701040" y="0"/>
            <a:ext cx="10789920" cy="6858000"/>
          </a:xfrm>
          <a:prstGeom prst="rect">
            <a:avLst/>
          </a:prstGeom>
        </p:spPr>
      </p:pic>
      <p:sp>
        <p:nvSpPr>
          <p:cNvPr id="4" name="TextBox 3">
            <a:extLst>
              <a:ext uri="{FF2B5EF4-FFF2-40B4-BE49-F238E27FC236}">
                <a16:creationId xmlns:a16="http://schemas.microsoft.com/office/drawing/2014/main" id="{E409952E-4AC9-6419-1374-D0FD223EB505}"/>
              </a:ext>
            </a:extLst>
          </p:cNvPr>
          <p:cNvSpPr txBox="1"/>
          <p:nvPr/>
        </p:nvSpPr>
        <p:spPr>
          <a:xfrm>
            <a:off x="701040" y="-8875"/>
            <a:ext cx="10789920" cy="110799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8575">
                  <a:solidFill>
                    <a:prstClr val="black"/>
                  </a:solidFill>
                </a:ln>
                <a:solidFill>
                  <a:srgbClr val="FFFF00"/>
                </a:solidFill>
                <a:effectLst/>
                <a:uLnTx/>
                <a:uFillTx/>
                <a:latin typeface="Rockwell" panose="02060603020205020403"/>
                <a:ea typeface="+mn-ea"/>
                <a:cs typeface="+mn-cs"/>
              </a:rPr>
              <a:t>Share the Good News!</a:t>
            </a:r>
          </a:p>
        </p:txBody>
      </p:sp>
    </p:spTree>
    <p:extLst>
      <p:ext uri="{BB962C8B-B14F-4D97-AF65-F5344CB8AC3E}">
        <p14:creationId xmlns:p14="http://schemas.microsoft.com/office/powerpoint/2010/main" val="414551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4:3</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80131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For a time is coming when people will no longer listen to sound and wholesome teaching. They will follow their own desires and will look for teachers who will tell them whatever their itching ears want to hear.</a:t>
            </a:r>
          </a:p>
        </p:txBody>
      </p:sp>
    </p:spTree>
    <p:extLst>
      <p:ext uri="{BB962C8B-B14F-4D97-AF65-F5344CB8AC3E}">
        <p14:creationId xmlns:p14="http://schemas.microsoft.com/office/powerpoint/2010/main" val="4156923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4:4</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166199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will reject the truth and chase after myths.</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263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883920" y="365760"/>
            <a:ext cx="10424160" cy="103874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2 Timothy 4:5</a:t>
            </a:r>
          </a:p>
        </p:txBody>
      </p:sp>
      <p:sp>
        <p:nvSpPr>
          <p:cNvPr id="4" name="TextBox 3">
            <a:extLst>
              <a:ext uri="{FF2B5EF4-FFF2-40B4-BE49-F238E27FC236}">
                <a16:creationId xmlns:a16="http://schemas.microsoft.com/office/drawing/2014/main" id="{62FE7089-7534-4A87-994C-89C2344F88E2}"/>
              </a:ext>
            </a:extLst>
          </p:cNvPr>
          <p:cNvSpPr txBox="1"/>
          <p:nvPr/>
        </p:nvSpPr>
        <p:spPr>
          <a:xfrm>
            <a:off x="883920" y="1554480"/>
            <a:ext cx="10424160" cy="498598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But you should keep a clear mind in every situation. Don’t be afraid of suffering for the Lord. Work at telling others the Good News, and fully carry out the ministry God has given you.</a:t>
            </a:r>
            <a:endParaRPr kumimoji="0" lang="en-US" sz="5625"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884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E63B1-DB3F-4919-B50B-781242E2C8E5}"/>
              </a:ext>
            </a:extLst>
          </p:cNvPr>
          <p:cNvSpPr txBox="1"/>
          <p:nvPr/>
        </p:nvSpPr>
        <p:spPr>
          <a:xfrm>
            <a:off x="701040" y="2390254"/>
            <a:ext cx="10789920" cy="207749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Preparing People Through Pre-Evangelism</a:t>
            </a:r>
          </a:p>
        </p:txBody>
      </p:sp>
    </p:spTree>
    <p:extLst>
      <p:ext uri="{BB962C8B-B14F-4D97-AF65-F5344CB8AC3E}">
        <p14:creationId xmlns:p14="http://schemas.microsoft.com/office/powerpoint/2010/main" val="144287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9F9D-9581-4D3B-9BFA-ECD4FF1B83DE}"/>
              </a:ext>
            </a:extLst>
          </p:cNvPr>
          <p:cNvSpPr/>
          <p:nvPr/>
        </p:nvSpPr>
        <p:spPr>
          <a:xfrm>
            <a:off x="701040" y="1554479"/>
            <a:ext cx="1078992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rPr>
              <a:t> </a:t>
            </a:r>
          </a:p>
        </p:txBody>
      </p:sp>
      <p:sp>
        <p:nvSpPr>
          <p:cNvPr id="5" name="TextBox 4"/>
          <p:cNvSpPr txBox="1"/>
          <p:nvPr/>
        </p:nvSpPr>
        <p:spPr>
          <a:xfrm>
            <a:off x="883920" y="365760"/>
            <a:ext cx="10424160"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Pre-Evangelism </a:t>
            </a:r>
            <a:r>
              <a:rPr kumimoji="0" lang="en-US"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rPr>
              <a:t>Definition</a:t>
            </a:r>
            <a:endParaRPr kumimoji="0" lang="es-MX" sz="6000" b="1" i="1" u="none" strike="noStrike" kern="0" cap="none" spc="0" normalizeH="0" baseline="0" noProof="0" dirty="0">
              <a:ln w="28575">
                <a:solidFill>
                  <a:prstClr val="white"/>
                </a:solidFill>
              </a:ln>
              <a:solidFill>
                <a:srgbClr val="FFC000"/>
              </a:solidFill>
              <a:effectLst/>
              <a:uLnTx/>
              <a:uFillTx/>
              <a:latin typeface="Rockwell" panose="02060603020205020403"/>
              <a:ea typeface="+mn-ea"/>
              <a:cs typeface="+mn-cs"/>
            </a:endParaRPr>
          </a:p>
        </p:txBody>
      </p:sp>
      <p:sp>
        <p:nvSpPr>
          <p:cNvPr id="2" name="TextBox 1"/>
          <p:cNvSpPr txBox="1"/>
          <p:nvPr/>
        </p:nvSpPr>
        <p:spPr>
          <a:xfrm>
            <a:off x="883920" y="1554480"/>
            <a:ext cx="10424160" cy="5124480"/>
          </a:xfrm>
          <a:prstGeom prst="rect">
            <a:avLst/>
          </a:prstGeom>
          <a:noFill/>
        </p:spPr>
        <p:txBody>
          <a:bodyPr wrap="square" l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2F3530"/>
                </a:solidFill>
                <a:effectLst/>
                <a:uLnTx/>
                <a:uFillTx/>
                <a:latin typeface="Calibri" panose="020F0502020204030204" pitchFamily="34" charset="0"/>
                <a:ea typeface="+mn-ea"/>
                <a:cs typeface="Calibri" panose="020F0502020204030204" pitchFamily="34" charset="0"/>
              </a:rPr>
              <a:t>Evangelism is the verbal proclamation of a very specific message: that Jesus died to atone for our sins, that he rose from the dead, and that people must respond with repentance and faith.</a:t>
            </a:r>
          </a:p>
        </p:txBody>
      </p:sp>
    </p:spTree>
    <p:extLst>
      <p:ext uri="{BB962C8B-B14F-4D97-AF65-F5344CB8AC3E}">
        <p14:creationId xmlns:p14="http://schemas.microsoft.com/office/powerpoint/2010/main" val="32598111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16999</TotalTime>
  <Words>1089</Words>
  <Application>Microsoft Office PowerPoint</Application>
  <PresentationFormat>Widescreen</PresentationFormat>
  <Paragraphs>107</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Bookman Old Style</vt:lpstr>
      <vt:lpstr>Calibri</vt:lpstr>
      <vt:lpstr>Rockwell</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Chavez</dc:creator>
  <cp:lastModifiedBy>Ralph Galinat</cp:lastModifiedBy>
  <cp:revision>3893</cp:revision>
  <cp:lastPrinted>2022-10-09T13:43:09Z</cp:lastPrinted>
  <dcterms:created xsi:type="dcterms:W3CDTF">2020-11-14T23:43:18Z</dcterms:created>
  <dcterms:modified xsi:type="dcterms:W3CDTF">2022-10-09T13:44:18Z</dcterms:modified>
</cp:coreProperties>
</file>