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3" r:id="rId15"/>
    <p:sldId id="275" r:id="rId16"/>
    <p:sldId id="276" r:id="rId17"/>
    <p:sldId id="286" r:id="rId18"/>
    <p:sldId id="272" r:id="rId19"/>
    <p:sldId id="277" r:id="rId20"/>
    <p:sldId id="278" r:id="rId21"/>
    <p:sldId id="279" r:id="rId22"/>
    <p:sldId id="287" r:id="rId23"/>
    <p:sldId id="259" r:id="rId24"/>
    <p:sldId id="280" r:id="rId25"/>
    <p:sldId id="288" r:id="rId26"/>
    <p:sldId id="271" r:id="rId27"/>
    <p:sldId id="281" r:id="rId28"/>
    <p:sldId id="282" r:id="rId29"/>
    <p:sldId id="283" r:id="rId30"/>
    <p:sldId id="284" r:id="rId31"/>
    <p:sldId id="285"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2" y="7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2559158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361640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93846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1850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3954751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13874871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2873262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37253688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441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59151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18793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6982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346" y="2912232"/>
            <a:ext cx="3830406"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912232"/>
            <a:ext cx="382151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141170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77919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3488223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68896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3E8B1-FE39-4C54-9624-E3AB9F2EC2FE}" type="datetimeFigureOut">
              <a:rPr lang="en-US" smtClean="0"/>
              <a:t>2/16/2020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5270C5-8597-4D4F-A8F1-AAEF8CDCAFDE}" type="slidenum">
              <a:rPr lang="en-US" smtClean="0"/>
              <a:t>‹#›</a:t>
            </a:fld>
            <a:endParaRPr lang="en-US" dirty="0"/>
          </a:p>
        </p:txBody>
      </p:sp>
    </p:spTree>
    <p:extLst>
      <p:ext uri="{BB962C8B-B14F-4D97-AF65-F5344CB8AC3E}">
        <p14:creationId xmlns:p14="http://schemas.microsoft.com/office/powerpoint/2010/main" val="1503067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C3E8B1-FE39-4C54-9624-E3AB9F2EC2FE}" type="datetimeFigureOut">
              <a:rPr lang="en-US" smtClean="0"/>
              <a:t>2/16/2020</a:t>
            </a:fld>
            <a:endParaRPr lang="en-US" dirty="0"/>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9B5270C5-8597-4D4F-A8F1-AAEF8CDCAFDE}" type="slidenum">
              <a:rPr lang="en-US" smtClean="0"/>
              <a:t>‹#›</a:t>
            </a:fld>
            <a:endParaRPr lang="en-US" dirty="0"/>
          </a:p>
        </p:txBody>
      </p:sp>
    </p:spTree>
    <p:extLst>
      <p:ext uri="{BB962C8B-B14F-4D97-AF65-F5344CB8AC3E}">
        <p14:creationId xmlns:p14="http://schemas.microsoft.com/office/powerpoint/2010/main" val="247619547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71800"/>
            <a:ext cx="9144000" cy="914400"/>
          </a:xfrm>
          <a:prstGeom prst="rect">
            <a:avLst/>
          </a:prstGeom>
          <a:noFill/>
          <a:ln>
            <a:noFill/>
          </a:ln>
        </p:spPr>
        <p:txBody>
          <a:bodyPr wrap="square" rtlCol="0" anchor="ctr">
            <a:sp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A</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K</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INGDOM</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OF</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P</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RIESTS</a:t>
            </a:r>
          </a:p>
        </p:txBody>
      </p:sp>
      <p:cxnSp>
        <p:nvCxnSpPr>
          <p:cNvPr id="14" name="Straight Connector 13"/>
          <p:cNvCxnSpPr/>
          <p:nvPr/>
        </p:nvCxnSpPr>
        <p:spPr>
          <a:xfrm>
            <a:off x="91440" y="2880360"/>
            <a:ext cx="89611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 y="3840480"/>
            <a:ext cx="89611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2526" y="331305"/>
            <a:ext cx="3869633" cy="0"/>
          </a:xfrm>
          <a:prstGeom prst="line">
            <a:avLst/>
          </a:prstGeom>
          <a:noFill/>
          <a:ln w="76200" cap="flat" cmpd="sng" algn="ctr">
            <a:solidFill>
              <a:srgbClr val="FFC000"/>
            </a:solidFill>
            <a:prstDash val="solid"/>
            <a:miter lim="800000"/>
          </a:ln>
          <a:effectLst/>
        </p:spPr>
      </p:cxnSp>
      <p:cxnSp>
        <p:nvCxnSpPr>
          <p:cNvPr id="19" name="Straight Connector 18"/>
          <p:cNvCxnSpPr/>
          <p:nvPr/>
        </p:nvCxnSpPr>
        <p:spPr>
          <a:xfrm>
            <a:off x="145778" y="1132336"/>
            <a:ext cx="3869633" cy="0"/>
          </a:xfrm>
          <a:prstGeom prst="line">
            <a:avLst/>
          </a:prstGeom>
          <a:noFill/>
          <a:ln w="76200" cap="flat" cmpd="sng" algn="ctr">
            <a:solidFill>
              <a:srgbClr val="FFC000"/>
            </a:solidFill>
            <a:prstDash val="solid"/>
            <a:miter lim="800000"/>
          </a:ln>
          <a:effectLst/>
        </p:spPr>
      </p:cxnSp>
      <p:sp>
        <p:nvSpPr>
          <p:cNvPr id="20" name="TextBox 19"/>
          <p:cNvSpPr txBox="1"/>
          <p:nvPr/>
        </p:nvSpPr>
        <p:spPr>
          <a:xfrm>
            <a:off x="66265" y="331303"/>
            <a:ext cx="9024726" cy="754053"/>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300" b="1" i="0" u="none" strike="noStrike" kern="0" cap="none" spc="0" normalizeH="0" baseline="0" noProof="0" dirty="0">
                <a:ln w="12700">
                  <a:solidFill>
                    <a:sysClr val="windowText" lastClr="000000"/>
                  </a:solidFill>
                </a:ln>
                <a:solidFill>
                  <a:srgbClr val="FFC000"/>
                </a:solidFill>
                <a:effectLst/>
                <a:uLnTx/>
                <a:uFillTx/>
                <a:latin typeface="Calibri" panose="020F0502020204030204"/>
                <a:ea typeface="+mn-ea"/>
                <a:cs typeface="+mn-cs"/>
              </a:rPr>
              <a:t>Holy Spirit </a:t>
            </a:r>
            <a:r>
              <a:rPr lang="en-US" sz="4300" b="1" kern="0" dirty="0">
                <a:ln w="12700">
                  <a:solidFill>
                    <a:sysClr val="windowText" lastClr="000000"/>
                  </a:solidFill>
                </a:ln>
                <a:solidFill>
                  <a:srgbClr val="FFC000"/>
                </a:solidFill>
                <a:latin typeface="Calibri" panose="020F0502020204030204"/>
              </a:rPr>
              <a:t>Empowered</a:t>
            </a:r>
            <a:r>
              <a:rPr kumimoji="0" lang="en-US" sz="4300" b="1" i="0" u="none" strike="noStrike" kern="0" cap="none" spc="0" normalizeH="0" baseline="0" noProof="0" dirty="0">
                <a:ln w="12700">
                  <a:solidFill>
                    <a:sysClr val="windowText" lastClr="000000"/>
                  </a:solidFill>
                </a:ln>
                <a:solidFill>
                  <a:srgbClr val="FFC000"/>
                </a:solidFill>
                <a:effectLst/>
                <a:uLnTx/>
                <a:uFillTx/>
                <a:latin typeface="Calibri" panose="020F0502020204030204"/>
                <a:ea typeface="+mn-ea"/>
                <a:cs typeface="+mn-cs"/>
              </a:rPr>
              <a:t> Witnesses</a:t>
            </a:r>
          </a:p>
        </p:txBody>
      </p:sp>
      <p:sp>
        <p:nvSpPr>
          <p:cNvPr id="21" name="TextBox 20"/>
          <p:cNvSpPr txBox="1"/>
          <p:nvPr/>
        </p:nvSpPr>
        <p:spPr>
          <a:xfrm>
            <a:off x="66265" y="5943600"/>
            <a:ext cx="906448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w="12700">
                  <a:solidFill>
                    <a:schemeClr val="bg1"/>
                  </a:solidFill>
                </a:ln>
                <a:solidFill>
                  <a:srgbClr val="FFC000"/>
                </a:solidFill>
                <a:effectLst/>
                <a:uLnTx/>
                <a:uFillTx/>
                <a:latin typeface="Calibri" panose="020F0502020204030204"/>
                <a:ea typeface="+mn-ea"/>
                <a:cs typeface="+mn-cs"/>
              </a:rPr>
              <a:t>Acts 1:1-11</a:t>
            </a:r>
          </a:p>
        </p:txBody>
      </p:sp>
    </p:spTree>
    <p:extLst>
      <p:ext uri="{BB962C8B-B14F-4D97-AF65-F5344CB8AC3E}">
        <p14:creationId xmlns:p14="http://schemas.microsoft.com/office/powerpoint/2010/main" val="3085031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1:9</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After saying this, he was taken up into a cloud while they were watching, and they could no longer see him.</a:t>
            </a:r>
          </a:p>
        </p:txBody>
      </p:sp>
    </p:spTree>
    <p:extLst>
      <p:ext uri="{BB962C8B-B14F-4D97-AF65-F5344CB8AC3E}">
        <p14:creationId xmlns:p14="http://schemas.microsoft.com/office/powerpoint/2010/main" val="93070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1:10</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2308324"/>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As they strained to see him rising into heaven, two white-robed men suddenly stood among them.</a:t>
            </a:r>
          </a:p>
        </p:txBody>
      </p:sp>
    </p:spTree>
    <p:extLst>
      <p:ext uri="{BB962C8B-B14F-4D97-AF65-F5344CB8AC3E}">
        <p14:creationId xmlns:p14="http://schemas.microsoft.com/office/powerpoint/2010/main" val="288197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1:11</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5262979"/>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“Men of Galilee,” they said, “why are you standing here staring into heaven? Jesus has been taken from you into heaven, but someday he will return from heaven in the same way you saw him go!”</a:t>
            </a:r>
          </a:p>
        </p:txBody>
      </p:sp>
    </p:spTree>
    <p:extLst>
      <p:ext uri="{BB962C8B-B14F-4D97-AF65-F5344CB8AC3E}">
        <p14:creationId xmlns:p14="http://schemas.microsoft.com/office/powerpoint/2010/main" val="1889502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71800"/>
            <a:ext cx="9144000" cy="914400"/>
          </a:xfrm>
          <a:prstGeom prst="rect">
            <a:avLst/>
          </a:prstGeom>
          <a:noFill/>
          <a:ln>
            <a:noFill/>
          </a:ln>
        </p:spPr>
        <p:txBody>
          <a:bodyPr wrap="square" rtlCol="0" anchor="ctr">
            <a:sp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A</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K</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INGDOM</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OF</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P</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RIESTS</a:t>
            </a:r>
          </a:p>
        </p:txBody>
      </p:sp>
      <p:cxnSp>
        <p:nvCxnSpPr>
          <p:cNvPr id="14" name="Straight Connector 13"/>
          <p:cNvCxnSpPr/>
          <p:nvPr/>
        </p:nvCxnSpPr>
        <p:spPr>
          <a:xfrm>
            <a:off x="91440" y="2880360"/>
            <a:ext cx="89611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 y="3840480"/>
            <a:ext cx="89611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2526" y="331305"/>
            <a:ext cx="3869633" cy="0"/>
          </a:xfrm>
          <a:prstGeom prst="line">
            <a:avLst/>
          </a:prstGeom>
          <a:noFill/>
          <a:ln w="76200" cap="flat" cmpd="sng" algn="ctr">
            <a:solidFill>
              <a:srgbClr val="FFC000"/>
            </a:solidFill>
            <a:prstDash val="solid"/>
            <a:miter lim="800000"/>
          </a:ln>
          <a:effectLst/>
        </p:spPr>
      </p:cxnSp>
      <p:cxnSp>
        <p:nvCxnSpPr>
          <p:cNvPr id="19" name="Straight Connector 18"/>
          <p:cNvCxnSpPr/>
          <p:nvPr/>
        </p:nvCxnSpPr>
        <p:spPr>
          <a:xfrm>
            <a:off x="145778" y="1132336"/>
            <a:ext cx="3869633" cy="0"/>
          </a:xfrm>
          <a:prstGeom prst="line">
            <a:avLst/>
          </a:prstGeom>
          <a:noFill/>
          <a:ln w="76200" cap="flat" cmpd="sng" algn="ctr">
            <a:solidFill>
              <a:srgbClr val="FFC000"/>
            </a:solidFill>
            <a:prstDash val="solid"/>
            <a:miter lim="800000"/>
          </a:ln>
          <a:effectLst/>
        </p:spPr>
      </p:cxnSp>
      <p:sp>
        <p:nvSpPr>
          <p:cNvPr id="20" name="TextBox 19"/>
          <p:cNvSpPr txBox="1"/>
          <p:nvPr/>
        </p:nvSpPr>
        <p:spPr>
          <a:xfrm>
            <a:off x="66265" y="331303"/>
            <a:ext cx="9024726" cy="754053"/>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300" b="1" i="0" u="none" strike="noStrike" kern="0" cap="none" spc="0" normalizeH="0" baseline="0" noProof="0" dirty="0">
                <a:ln w="12700">
                  <a:solidFill>
                    <a:sysClr val="windowText" lastClr="000000"/>
                  </a:solidFill>
                </a:ln>
                <a:solidFill>
                  <a:srgbClr val="FFC000"/>
                </a:solidFill>
                <a:effectLst/>
                <a:uLnTx/>
                <a:uFillTx/>
                <a:latin typeface="Calibri" panose="020F0502020204030204"/>
                <a:ea typeface="+mn-ea"/>
                <a:cs typeface="+mn-cs"/>
              </a:rPr>
              <a:t>Holy Spirit </a:t>
            </a:r>
            <a:r>
              <a:rPr lang="en-US" sz="4300" b="1" kern="0" dirty="0">
                <a:ln w="12700">
                  <a:solidFill>
                    <a:sysClr val="windowText" lastClr="000000"/>
                  </a:solidFill>
                </a:ln>
                <a:solidFill>
                  <a:srgbClr val="FFC000"/>
                </a:solidFill>
                <a:latin typeface="Calibri" panose="020F0502020204030204"/>
              </a:rPr>
              <a:t>Empowered</a:t>
            </a:r>
            <a:r>
              <a:rPr kumimoji="0" lang="en-US" sz="4300" b="1" i="0" u="none" strike="noStrike" kern="0" cap="none" spc="0" normalizeH="0" baseline="0" noProof="0" dirty="0">
                <a:ln w="12700">
                  <a:solidFill>
                    <a:sysClr val="windowText" lastClr="000000"/>
                  </a:solidFill>
                </a:ln>
                <a:solidFill>
                  <a:srgbClr val="FFC000"/>
                </a:solidFill>
                <a:effectLst/>
                <a:uLnTx/>
                <a:uFillTx/>
                <a:latin typeface="Calibri" panose="020F0502020204030204"/>
                <a:ea typeface="+mn-ea"/>
                <a:cs typeface="+mn-cs"/>
              </a:rPr>
              <a:t> Witnesses</a:t>
            </a:r>
          </a:p>
        </p:txBody>
      </p:sp>
      <p:sp>
        <p:nvSpPr>
          <p:cNvPr id="21" name="TextBox 20"/>
          <p:cNvSpPr txBox="1"/>
          <p:nvPr/>
        </p:nvSpPr>
        <p:spPr>
          <a:xfrm>
            <a:off x="66265" y="5943600"/>
            <a:ext cx="906448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w="12700">
                  <a:solidFill>
                    <a:schemeClr val="bg1"/>
                  </a:solidFill>
                </a:ln>
                <a:solidFill>
                  <a:srgbClr val="FFC000"/>
                </a:solidFill>
                <a:effectLst/>
                <a:uLnTx/>
                <a:uFillTx/>
                <a:latin typeface="Calibri" panose="020F0502020204030204"/>
                <a:ea typeface="+mn-ea"/>
                <a:cs typeface="+mn-cs"/>
              </a:rPr>
              <a:t>Acts 1:1-11</a:t>
            </a:r>
          </a:p>
        </p:txBody>
      </p:sp>
    </p:spTree>
    <p:extLst>
      <p:ext uri="{BB962C8B-B14F-4D97-AF65-F5344CB8AC3E}">
        <p14:creationId xmlns:p14="http://schemas.microsoft.com/office/powerpoint/2010/main" val="202635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#1</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 Word of God and sound biblical teaching always precede the powerful out pouring of the Holy Spirit.</a:t>
            </a:r>
          </a:p>
        </p:txBody>
      </p:sp>
    </p:spTree>
    <p:extLst>
      <p:ext uri="{BB962C8B-B14F-4D97-AF65-F5344CB8AC3E}">
        <p14:creationId xmlns:p14="http://schemas.microsoft.com/office/powerpoint/2010/main" val="311008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1:1</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23083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In my first book I told you, </a:t>
            </a:r>
            <a:r>
              <a:rPr kumimoji="0" lang="en-US" sz="4800" b="1" i="0" u="none" strike="noStrike" kern="0" cap="none" spc="0" normalizeH="0" baseline="0" noProof="0" dirty="0" err="1">
                <a:ln>
                  <a:noFill/>
                </a:ln>
                <a:effectLst/>
                <a:uLnTx/>
                <a:uFillTx/>
                <a:latin typeface="Calibri" panose="020F0502020204030204" pitchFamily="34" charset="0"/>
                <a:cs typeface="Calibri" panose="020F0502020204030204" pitchFamily="34" charset="0"/>
              </a:rPr>
              <a:t>Theophilus</a:t>
            </a: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 about everything Jesus began to do and teach</a:t>
            </a:r>
          </a:p>
        </p:txBody>
      </p:sp>
    </p:spTree>
    <p:extLst>
      <p:ext uri="{BB962C8B-B14F-4D97-AF65-F5344CB8AC3E}">
        <p14:creationId xmlns:p14="http://schemas.microsoft.com/office/powerpoint/2010/main" val="2369742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1:2</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until the day he was taken up to heaven after giving his chosen apostles further instructions through the Holy Spirit.</a:t>
            </a:r>
          </a:p>
        </p:txBody>
      </p:sp>
    </p:spTree>
    <p:extLst>
      <p:ext uri="{BB962C8B-B14F-4D97-AF65-F5344CB8AC3E}">
        <p14:creationId xmlns:p14="http://schemas.microsoft.com/office/powerpoint/2010/main" val="3569044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#1</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 Word of God and sound biblical teaching always precede the powerful out pouring of the Holy Spirit.</a:t>
            </a:r>
          </a:p>
        </p:txBody>
      </p:sp>
    </p:spTree>
    <p:extLst>
      <p:ext uri="{BB962C8B-B14F-4D97-AF65-F5344CB8AC3E}">
        <p14:creationId xmlns:p14="http://schemas.microsoft.com/office/powerpoint/2010/main" val="1270163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#2</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Becoming a powerful, Holy Spirit anointed witness for Christ requires objective facts and subjective experiences.</a:t>
            </a:r>
          </a:p>
        </p:txBody>
      </p:sp>
    </p:spTree>
    <p:extLst>
      <p:ext uri="{BB962C8B-B14F-4D97-AF65-F5344CB8AC3E}">
        <p14:creationId xmlns:p14="http://schemas.microsoft.com/office/powerpoint/2010/main" val="3010538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1:3</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526297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During the forty days after he suffered and died, he appeared to the apostles from time to time, and he proved to them in many ways that he was actually alive. And he talked to them about the Kingdom of God.</a:t>
            </a:r>
          </a:p>
        </p:txBody>
      </p:sp>
    </p:spTree>
    <p:extLst>
      <p:ext uri="{BB962C8B-B14F-4D97-AF65-F5344CB8AC3E}">
        <p14:creationId xmlns:p14="http://schemas.microsoft.com/office/powerpoint/2010/main" val="2988983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1:1</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2308324"/>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In my first book I told you, </a:t>
            </a:r>
            <a:r>
              <a:rPr lang="en-US" sz="4800" b="1" kern="0" dirty="0" err="1">
                <a:latin typeface="Calibri" panose="020F0502020204030204" pitchFamily="34" charset="0"/>
                <a:cs typeface="Calibri" panose="020F0502020204030204" pitchFamily="34" charset="0"/>
              </a:rPr>
              <a:t>Theophilus</a:t>
            </a:r>
            <a:r>
              <a:rPr lang="en-US" sz="4800" b="1" kern="0" dirty="0">
                <a:latin typeface="Calibri" panose="020F0502020204030204" pitchFamily="34" charset="0"/>
                <a:cs typeface="Calibri" panose="020F0502020204030204" pitchFamily="34" charset="0"/>
              </a:rPr>
              <a:t>, about everything Jesus began to do and teach</a:t>
            </a:r>
          </a:p>
        </p:txBody>
      </p:sp>
    </p:spTree>
    <p:extLst>
      <p:ext uri="{BB962C8B-B14F-4D97-AF65-F5344CB8AC3E}">
        <p14:creationId xmlns:p14="http://schemas.microsoft.com/office/powerpoint/2010/main" val="1635688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1:4</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378565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Once when he was eating with them, he commanded them, “Do not leave Jerusalem until the Father sends you the gift he promised, as I told you before.</a:t>
            </a:r>
          </a:p>
        </p:txBody>
      </p:sp>
    </p:spTree>
    <p:extLst>
      <p:ext uri="{BB962C8B-B14F-4D97-AF65-F5344CB8AC3E}">
        <p14:creationId xmlns:p14="http://schemas.microsoft.com/office/powerpoint/2010/main" val="1026095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1:5</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230832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John baptized with water, but in just a few days you will be baptized with the Holy Spirit.”</a:t>
            </a:r>
          </a:p>
        </p:txBody>
      </p:sp>
    </p:spTree>
    <p:extLst>
      <p:ext uri="{BB962C8B-B14F-4D97-AF65-F5344CB8AC3E}">
        <p14:creationId xmlns:p14="http://schemas.microsoft.com/office/powerpoint/2010/main" val="2437087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#2</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Becoming a powerful, Holy Spirit anointed witness for Christ requires objective facts and subjective experiences.</a:t>
            </a:r>
          </a:p>
        </p:txBody>
      </p:sp>
    </p:spTree>
    <p:extLst>
      <p:ext uri="{BB962C8B-B14F-4D97-AF65-F5344CB8AC3E}">
        <p14:creationId xmlns:p14="http://schemas.microsoft.com/office/powerpoint/2010/main" val="2516479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#3</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785652"/>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 gospel of Jesus Christ is intended to flow and spread to the ends of the earth through the power of the Holy Spirit and through your relationships.</a:t>
            </a:r>
          </a:p>
        </p:txBody>
      </p:sp>
    </p:spTree>
    <p:extLst>
      <p:ext uri="{BB962C8B-B14F-4D97-AF65-F5344CB8AC3E}">
        <p14:creationId xmlns:p14="http://schemas.microsoft.com/office/powerpoint/2010/main" val="11889091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1:8</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365760" y="1185582"/>
            <a:ext cx="8412480" cy="452431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But you will receive power when the Holy Spirit comes upon you. And you will be my witnesses in Jerusalem, and in all Judea and Samaria, and to the end of the earth.”</a:t>
            </a:r>
          </a:p>
        </p:txBody>
      </p:sp>
    </p:spTree>
    <p:extLst>
      <p:ext uri="{BB962C8B-B14F-4D97-AF65-F5344CB8AC3E}">
        <p14:creationId xmlns:p14="http://schemas.microsoft.com/office/powerpoint/2010/main" val="4284892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#3</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785652"/>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 gospel of Jesus Christ is intended to flow and spread to the ends of the earth through the power of the Holy Spirit and through your relationships.</a:t>
            </a:r>
          </a:p>
        </p:txBody>
      </p:sp>
    </p:spTree>
    <p:extLst>
      <p:ext uri="{BB962C8B-B14F-4D97-AF65-F5344CB8AC3E}">
        <p14:creationId xmlns:p14="http://schemas.microsoft.com/office/powerpoint/2010/main" val="1746830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#4</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785652"/>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There is a difference between those who have witnessed the power of God and those who are Holy Spirit filled, effective and powerful witnesses for God.</a:t>
            </a:r>
          </a:p>
        </p:txBody>
      </p:sp>
    </p:spTree>
    <p:extLst>
      <p:ext uri="{BB962C8B-B14F-4D97-AF65-F5344CB8AC3E}">
        <p14:creationId xmlns:p14="http://schemas.microsoft.com/office/powerpoint/2010/main" val="2535095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#5</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228600" y="1185582"/>
            <a:ext cx="8686800" cy="3785652"/>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 Holy Spirit is completely committed and faithful in His desire to empower us perpetually and </a:t>
            </a:r>
            <a:r>
              <a:rPr lang="en-US" sz="4800" b="1" kern="0" dirty="0" err="1">
                <a:latin typeface="Calibri" panose="020F0502020204030204" pitchFamily="34" charset="0"/>
                <a:cs typeface="Calibri" panose="020F0502020204030204" pitchFamily="34" charset="0"/>
              </a:rPr>
              <a:t>wholistically</a:t>
            </a:r>
            <a:r>
              <a:rPr lang="en-US" sz="4800" b="1" kern="0" dirty="0">
                <a:latin typeface="Calibri" panose="020F0502020204030204" pitchFamily="34" charset="0"/>
                <a:cs typeface="Calibri" panose="020F0502020204030204" pitchFamily="34" charset="0"/>
              </a:rPr>
              <a:t> as witnesses of Christ.</a:t>
            </a:r>
          </a:p>
        </p:txBody>
      </p:sp>
    </p:spTree>
    <p:extLst>
      <p:ext uri="{BB962C8B-B14F-4D97-AF65-F5344CB8AC3E}">
        <p14:creationId xmlns:p14="http://schemas.microsoft.com/office/powerpoint/2010/main" val="22227817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#6</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The geographical terms in Christ’s imperative are a road map for how the gospel will flow to the ends of the earth.</a:t>
            </a:r>
          </a:p>
        </p:txBody>
      </p:sp>
    </p:spTree>
    <p:extLst>
      <p:ext uri="{BB962C8B-B14F-4D97-AF65-F5344CB8AC3E}">
        <p14:creationId xmlns:p14="http://schemas.microsoft.com/office/powerpoint/2010/main" val="3951578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1:8</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365760" y="1185582"/>
            <a:ext cx="8412480" cy="452431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800" b="1" i="0" u="none" strike="noStrike" kern="0" cap="none" spc="0" normalizeH="0" baseline="0" noProof="0" dirty="0">
                <a:ln>
                  <a:noFill/>
                </a:ln>
                <a:effectLst/>
                <a:uLnTx/>
                <a:uFillTx/>
                <a:latin typeface="Calibri" panose="020F0502020204030204" pitchFamily="34" charset="0"/>
                <a:cs typeface="Calibri" panose="020F0502020204030204" pitchFamily="34" charset="0"/>
              </a:rPr>
              <a:t>But you will receive power when the Holy Spirit comes upon you. And you will be my witnesses in Jerusalem, and in all Judea and Samaria, and to the end of the earth.”</a:t>
            </a:r>
          </a:p>
        </p:txBody>
      </p:sp>
    </p:spTree>
    <p:extLst>
      <p:ext uri="{BB962C8B-B14F-4D97-AF65-F5344CB8AC3E}">
        <p14:creationId xmlns:p14="http://schemas.microsoft.com/office/powerpoint/2010/main" val="261412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1:2</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until the day he was taken up to heaven after giving his chosen apostles further instructions through the Holy Spirit.</a:t>
            </a:r>
          </a:p>
        </p:txBody>
      </p:sp>
    </p:spTree>
    <p:extLst>
      <p:ext uri="{BB962C8B-B14F-4D97-AF65-F5344CB8AC3E}">
        <p14:creationId xmlns:p14="http://schemas.microsoft.com/office/powerpoint/2010/main" val="2979760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92D050"/>
                </a:solidFill>
                <a:effectLst/>
                <a:uLnTx/>
                <a:uFillTx/>
              </a:rPr>
              <a:t>Principle #7</a:t>
            </a:r>
            <a:endParaRPr kumimoji="0" lang="es-MX" sz="6000" b="1" i="1" u="none" strike="noStrike" kern="0" cap="none" spc="0" normalizeH="0" baseline="0" noProof="0" dirty="0">
              <a:ln w="19050">
                <a:solidFill>
                  <a:schemeClr val="bg1"/>
                </a:solidFill>
              </a:ln>
              <a:solidFill>
                <a:srgbClr val="92D050"/>
              </a:solidFill>
              <a:effectLst/>
              <a:uLnTx/>
              <a:uFillTx/>
            </a:endParaRPr>
          </a:p>
        </p:txBody>
      </p:sp>
      <p:sp>
        <p:nvSpPr>
          <p:cNvPr id="2" name="TextBox 1"/>
          <p:cNvSpPr txBox="1"/>
          <p:nvPr/>
        </p:nvSpPr>
        <p:spPr>
          <a:xfrm>
            <a:off x="145774" y="1185582"/>
            <a:ext cx="8865704" cy="4524315"/>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Our Holy Spirit empowered witnessing must always begin in our Jerusalem, and it must continuously circle back through our Jerusalem for as long as we shall live.</a:t>
            </a:r>
          </a:p>
        </p:txBody>
      </p:sp>
    </p:spTree>
    <p:extLst>
      <p:ext uri="{BB962C8B-B14F-4D97-AF65-F5344CB8AC3E}">
        <p14:creationId xmlns:p14="http://schemas.microsoft.com/office/powerpoint/2010/main" val="872122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71800"/>
            <a:ext cx="9144000" cy="914400"/>
          </a:xfrm>
          <a:prstGeom prst="rect">
            <a:avLst/>
          </a:prstGeom>
          <a:noFill/>
          <a:ln>
            <a:noFill/>
          </a:ln>
        </p:spPr>
        <p:txBody>
          <a:bodyPr wrap="square" rtlCol="0" anchor="ctr">
            <a:spAutoFit/>
          </a:bodyP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A</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K</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INGDOM</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OF</a:t>
            </a:r>
            <a:r>
              <a:rPr kumimoji="0" lang="en-US" sz="50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 </a:t>
            </a:r>
            <a:r>
              <a:rPr kumimoji="0" lang="en-US" sz="66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P</a:t>
            </a:r>
            <a:r>
              <a:rPr kumimoji="0" lang="en-US" sz="5300" b="1" i="0" u="none" strike="noStrike" kern="0" cap="none" spc="0" normalizeH="0" baseline="0" noProof="0" dirty="0">
                <a:ln w="28575">
                  <a:solidFill>
                    <a:srgbClr val="FFC000"/>
                  </a:solidFill>
                </a:ln>
                <a:solidFill>
                  <a:srgbClr val="00B0F0"/>
                </a:solidFill>
                <a:effectLst/>
                <a:uLnTx/>
                <a:uFillTx/>
                <a:latin typeface="Rockwell" panose="02060603020205020403"/>
                <a:ea typeface="+mn-ea"/>
                <a:cs typeface="+mn-cs"/>
              </a:rPr>
              <a:t>RIESTS</a:t>
            </a:r>
          </a:p>
        </p:txBody>
      </p:sp>
      <p:cxnSp>
        <p:nvCxnSpPr>
          <p:cNvPr id="14" name="Straight Connector 13"/>
          <p:cNvCxnSpPr/>
          <p:nvPr/>
        </p:nvCxnSpPr>
        <p:spPr>
          <a:xfrm>
            <a:off x="91440" y="2880360"/>
            <a:ext cx="89611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91440" y="3840480"/>
            <a:ext cx="896112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2526" y="331305"/>
            <a:ext cx="3869633" cy="0"/>
          </a:xfrm>
          <a:prstGeom prst="line">
            <a:avLst/>
          </a:prstGeom>
          <a:noFill/>
          <a:ln w="76200" cap="flat" cmpd="sng" algn="ctr">
            <a:solidFill>
              <a:srgbClr val="FFC000"/>
            </a:solidFill>
            <a:prstDash val="solid"/>
            <a:miter lim="800000"/>
          </a:ln>
          <a:effectLst/>
        </p:spPr>
      </p:cxnSp>
      <p:cxnSp>
        <p:nvCxnSpPr>
          <p:cNvPr id="19" name="Straight Connector 18"/>
          <p:cNvCxnSpPr/>
          <p:nvPr/>
        </p:nvCxnSpPr>
        <p:spPr>
          <a:xfrm>
            <a:off x="145778" y="1132336"/>
            <a:ext cx="3869633" cy="0"/>
          </a:xfrm>
          <a:prstGeom prst="line">
            <a:avLst/>
          </a:prstGeom>
          <a:noFill/>
          <a:ln w="76200" cap="flat" cmpd="sng" algn="ctr">
            <a:solidFill>
              <a:srgbClr val="FFC000"/>
            </a:solidFill>
            <a:prstDash val="solid"/>
            <a:miter lim="800000"/>
          </a:ln>
          <a:effectLst/>
        </p:spPr>
      </p:cxnSp>
      <p:sp>
        <p:nvSpPr>
          <p:cNvPr id="20" name="TextBox 19"/>
          <p:cNvSpPr txBox="1"/>
          <p:nvPr/>
        </p:nvSpPr>
        <p:spPr>
          <a:xfrm>
            <a:off x="66265" y="331303"/>
            <a:ext cx="9024726" cy="754053"/>
          </a:xfrm>
          <a:prstGeom prst="rect">
            <a:avLst/>
          </a:prstGeom>
          <a:noFill/>
          <a:ln w="19050">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300" b="1" i="0" u="none" strike="noStrike" kern="0" cap="none" spc="0" normalizeH="0" baseline="0" noProof="0" dirty="0">
                <a:ln w="12700">
                  <a:solidFill>
                    <a:sysClr val="windowText" lastClr="000000"/>
                  </a:solidFill>
                </a:ln>
                <a:solidFill>
                  <a:srgbClr val="FFC000"/>
                </a:solidFill>
                <a:effectLst/>
                <a:uLnTx/>
                <a:uFillTx/>
                <a:latin typeface="Calibri" panose="020F0502020204030204"/>
                <a:ea typeface="+mn-ea"/>
                <a:cs typeface="+mn-cs"/>
              </a:rPr>
              <a:t>Holy </a:t>
            </a:r>
            <a:r>
              <a:rPr kumimoji="0" lang="en-US" sz="4300" b="1" i="0" u="none" strike="noStrike" kern="0" cap="none" spc="0" normalizeH="0" baseline="0" noProof="0">
                <a:ln w="12700">
                  <a:solidFill>
                    <a:sysClr val="windowText" lastClr="000000"/>
                  </a:solidFill>
                </a:ln>
                <a:solidFill>
                  <a:srgbClr val="FFC000"/>
                </a:solidFill>
                <a:effectLst/>
                <a:uLnTx/>
                <a:uFillTx/>
                <a:latin typeface="Calibri" panose="020F0502020204030204"/>
                <a:ea typeface="+mn-ea"/>
                <a:cs typeface="+mn-cs"/>
              </a:rPr>
              <a:t>Spirit </a:t>
            </a:r>
            <a:r>
              <a:rPr lang="en-US" sz="4300" b="1" kern="0" noProof="0">
                <a:ln w="12700">
                  <a:solidFill>
                    <a:sysClr val="windowText" lastClr="000000"/>
                  </a:solidFill>
                </a:ln>
                <a:solidFill>
                  <a:srgbClr val="FFC000"/>
                </a:solidFill>
                <a:latin typeface="Calibri" panose="020F0502020204030204"/>
              </a:rPr>
              <a:t>Empowered</a:t>
            </a:r>
            <a:r>
              <a:rPr kumimoji="0" lang="en-US" sz="4300" b="1" i="0" u="none" strike="noStrike" kern="0" cap="none" spc="0" normalizeH="0" baseline="0" noProof="0">
                <a:ln w="12700">
                  <a:solidFill>
                    <a:sysClr val="windowText" lastClr="000000"/>
                  </a:solidFill>
                </a:ln>
                <a:solidFill>
                  <a:srgbClr val="FFC000"/>
                </a:solidFill>
                <a:effectLst/>
                <a:uLnTx/>
                <a:uFillTx/>
                <a:latin typeface="Calibri" panose="020F0502020204030204"/>
                <a:ea typeface="+mn-ea"/>
                <a:cs typeface="+mn-cs"/>
              </a:rPr>
              <a:t> </a:t>
            </a:r>
            <a:r>
              <a:rPr kumimoji="0" lang="en-US" sz="4300" b="1" i="0" u="none" strike="noStrike" kern="0" cap="none" spc="0" normalizeH="0" baseline="0" noProof="0" dirty="0">
                <a:ln w="12700">
                  <a:solidFill>
                    <a:sysClr val="windowText" lastClr="000000"/>
                  </a:solidFill>
                </a:ln>
                <a:solidFill>
                  <a:srgbClr val="FFC000"/>
                </a:solidFill>
                <a:effectLst/>
                <a:uLnTx/>
                <a:uFillTx/>
                <a:latin typeface="Calibri" panose="020F0502020204030204"/>
                <a:ea typeface="+mn-ea"/>
                <a:cs typeface="+mn-cs"/>
              </a:rPr>
              <a:t>Witnesses</a:t>
            </a:r>
          </a:p>
        </p:txBody>
      </p:sp>
      <p:sp>
        <p:nvSpPr>
          <p:cNvPr id="21" name="TextBox 20"/>
          <p:cNvSpPr txBox="1"/>
          <p:nvPr/>
        </p:nvSpPr>
        <p:spPr>
          <a:xfrm>
            <a:off x="66265" y="5943600"/>
            <a:ext cx="9064483"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0" cap="none" spc="0" normalizeH="0" baseline="0" noProof="0" dirty="0">
                <a:ln w="12700">
                  <a:solidFill>
                    <a:schemeClr val="bg1"/>
                  </a:solidFill>
                </a:ln>
                <a:solidFill>
                  <a:srgbClr val="FFC000"/>
                </a:solidFill>
                <a:effectLst/>
                <a:uLnTx/>
                <a:uFillTx/>
                <a:latin typeface="Calibri" panose="020F0502020204030204"/>
                <a:ea typeface="+mn-ea"/>
                <a:cs typeface="+mn-cs"/>
              </a:rPr>
              <a:t>Acts 1:1-11</a:t>
            </a:r>
          </a:p>
        </p:txBody>
      </p:sp>
    </p:spTree>
    <p:extLst>
      <p:ext uri="{BB962C8B-B14F-4D97-AF65-F5344CB8AC3E}">
        <p14:creationId xmlns:p14="http://schemas.microsoft.com/office/powerpoint/2010/main" val="3245609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1:3</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5262979"/>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During the forty days after he suffered and died, he appeared to the apostles from time to time, and he proved to them in many ways that he was actually alive. And he talked to them about the Kingdom of God.</a:t>
            </a:r>
          </a:p>
        </p:txBody>
      </p:sp>
    </p:spTree>
    <p:extLst>
      <p:ext uri="{BB962C8B-B14F-4D97-AF65-F5344CB8AC3E}">
        <p14:creationId xmlns:p14="http://schemas.microsoft.com/office/powerpoint/2010/main" val="3465931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1:4</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3785652"/>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Once when he was eating with them, he commanded them, “Do not leave Jerusalem until the Father sends you the gift he promised, as I told you before.</a:t>
            </a:r>
          </a:p>
        </p:txBody>
      </p:sp>
    </p:spTree>
    <p:extLst>
      <p:ext uri="{BB962C8B-B14F-4D97-AF65-F5344CB8AC3E}">
        <p14:creationId xmlns:p14="http://schemas.microsoft.com/office/powerpoint/2010/main" val="3961921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1:5</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2308324"/>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John baptized with water, but in just a few days you will be baptized with the Holy Spirit.”</a:t>
            </a:r>
          </a:p>
        </p:txBody>
      </p:sp>
    </p:spTree>
    <p:extLst>
      <p:ext uri="{BB962C8B-B14F-4D97-AF65-F5344CB8AC3E}">
        <p14:creationId xmlns:p14="http://schemas.microsoft.com/office/powerpoint/2010/main" val="1926331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1:6</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91440" y="1185582"/>
            <a:ext cx="8961120" cy="3785652"/>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So when the apostles were with Jesus, they kept asking him, “Lord, has the time come for you to free Israel and restore our kingdom?”</a:t>
            </a:r>
          </a:p>
        </p:txBody>
      </p:sp>
    </p:spTree>
    <p:extLst>
      <p:ext uri="{BB962C8B-B14F-4D97-AF65-F5344CB8AC3E}">
        <p14:creationId xmlns:p14="http://schemas.microsoft.com/office/powerpoint/2010/main" val="2320203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1:7</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145774" y="1185582"/>
            <a:ext cx="8865704" cy="3046988"/>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He replied, “The Father alone has the authority to set those dates and times, and they are not for you to know.</a:t>
            </a:r>
          </a:p>
        </p:txBody>
      </p:sp>
    </p:spTree>
    <p:extLst>
      <p:ext uri="{BB962C8B-B14F-4D97-AF65-F5344CB8AC3E}">
        <p14:creationId xmlns:p14="http://schemas.microsoft.com/office/powerpoint/2010/main" val="429430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2232"/>
            <a:ext cx="9143999" cy="101566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000" b="1" i="0" u="none" strike="noStrike" kern="0" cap="none" spc="0" normalizeH="0" baseline="0" noProof="0" dirty="0">
                <a:ln w="19050">
                  <a:solidFill>
                    <a:schemeClr val="bg1"/>
                  </a:solidFill>
                </a:ln>
                <a:solidFill>
                  <a:srgbClr val="FFC000"/>
                </a:solidFill>
                <a:effectLst/>
                <a:uLnTx/>
                <a:uFillTx/>
              </a:rPr>
              <a:t>Acts 1:8</a:t>
            </a:r>
            <a:endParaRPr kumimoji="0" lang="es-MX" sz="6000" b="1" i="1" u="none" strike="noStrike" kern="0" cap="none" spc="0" normalizeH="0" baseline="0" noProof="0" dirty="0">
              <a:ln w="19050">
                <a:solidFill>
                  <a:schemeClr val="bg1"/>
                </a:solidFill>
              </a:ln>
              <a:solidFill>
                <a:srgbClr val="FFC000"/>
              </a:solidFill>
              <a:effectLst/>
              <a:uLnTx/>
              <a:uFillTx/>
            </a:endParaRPr>
          </a:p>
        </p:txBody>
      </p:sp>
      <p:sp>
        <p:nvSpPr>
          <p:cNvPr id="2" name="TextBox 1"/>
          <p:cNvSpPr txBox="1"/>
          <p:nvPr/>
        </p:nvSpPr>
        <p:spPr>
          <a:xfrm>
            <a:off x="365760" y="1185582"/>
            <a:ext cx="8412480" cy="4524315"/>
          </a:xfrm>
          <a:prstGeom prst="rect">
            <a:avLst/>
          </a:prstGeom>
          <a:noFill/>
        </p:spPr>
        <p:txBody>
          <a:bodyPr wrap="square" rtlCol="0">
            <a:spAutoFit/>
          </a:bodyPr>
          <a:lstStyle/>
          <a:p>
            <a:pPr lvl="0" algn="ctr" defTabSz="914400">
              <a:defRPr/>
            </a:pPr>
            <a:r>
              <a:rPr lang="en-US" sz="4800" b="1" kern="0" dirty="0">
                <a:latin typeface="Calibri" panose="020F0502020204030204" pitchFamily="34" charset="0"/>
                <a:cs typeface="Calibri" panose="020F0502020204030204" pitchFamily="34" charset="0"/>
              </a:rPr>
              <a:t>But you will receive power when the Holy Spirit comes upon you. And you will be my witnesses in Jerusalem, and in all Judea and Samaria, and to the end of the earth.”</a:t>
            </a:r>
          </a:p>
        </p:txBody>
      </p:sp>
    </p:spTree>
    <p:extLst>
      <p:ext uri="{BB962C8B-B14F-4D97-AF65-F5344CB8AC3E}">
        <p14:creationId xmlns:p14="http://schemas.microsoft.com/office/powerpoint/2010/main" val="3641555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Office Theme</Template>
  <TotalTime>1275</TotalTime>
  <Words>854</Words>
  <Application>Microsoft Office PowerPoint</Application>
  <PresentationFormat>On-screen Show (4:3)</PresentationFormat>
  <Paragraphs>65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Jorge Chavez</dc:creator>
  <cp:lastModifiedBy>Ralph Galinat</cp:lastModifiedBy>
  <cp:revision>51</cp:revision>
  <dcterms:created xsi:type="dcterms:W3CDTF">2020-02-15T01:39:06Z</dcterms:created>
  <dcterms:modified xsi:type="dcterms:W3CDTF">2020-02-17T02:12:02Z</dcterms:modified>
</cp:coreProperties>
</file>